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93" r:id="rId6"/>
    <p:sldId id="287" r:id="rId7"/>
    <p:sldId id="294" r:id="rId8"/>
    <p:sldId id="295" r:id="rId9"/>
    <p:sldId id="297" r:id="rId10"/>
    <p:sldId id="311" r:id="rId11"/>
    <p:sldId id="310" r:id="rId12"/>
    <p:sldId id="298" r:id="rId13"/>
    <p:sldId id="299" r:id="rId14"/>
    <p:sldId id="300" r:id="rId15"/>
    <p:sldId id="277" r:id="rId16"/>
    <p:sldId id="31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ffin, Jennifer" userId="4e330d6e-394f-4c9b-b2a2-dd523baac83b" providerId="ADAL" clId="{EE7A3154-F418-4F18-A44E-4FE46FA959DA}"/>
    <pc:docChg chg="modSld">
      <pc:chgData name="Whiffin, Jennifer" userId="4e330d6e-394f-4c9b-b2a2-dd523baac83b" providerId="ADAL" clId="{EE7A3154-F418-4F18-A44E-4FE46FA959DA}" dt="2021-12-05T04:23:50.483" v="12" actId="20577"/>
      <pc:docMkLst>
        <pc:docMk/>
      </pc:docMkLst>
      <pc:sldChg chg="modSp mod">
        <pc:chgData name="Whiffin, Jennifer" userId="4e330d6e-394f-4c9b-b2a2-dd523baac83b" providerId="ADAL" clId="{EE7A3154-F418-4F18-A44E-4FE46FA959DA}" dt="2021-12-05T04:23:50.483" v="12" actId="20577"/>
        <pc:sldMkLst>
          <pc:docMk/>
          <pc:sldMk cId="4206302050" sldId="256"/>
        </pc:sldMkLst>
        <pc:spChg chg="mod">
          <ac:chgData name="Whiffin, Jennifer" userId="4e330d6e-394f-4c9b-b2a2-dd523baac83b" providerId="ADAL" clId="{EE7A3154-F418-4F18-A44E-4FE46FA959DA}" dt="2021-12-05T04:23:50.483" v="12" actId="20577"/>
          <ac:spMkLst>
            <pc:docMk/>
            <pc:sldMk cId="4206302050" sldId="256"/>
            <ac:spMk id="2" creationId="{619F522C-55D4-4A78-9825-AF853325E02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Saturday, December 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1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Saturday, December 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wesomelyluvvie.com/2016/01/flint-water-crisis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weil.com/diet-nutrition/food-safety/drinking-water-danger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eel/6397086373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ossilsandshit.com/the-early-evolution-of-dinosaurs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colorado/other-colorado/ruedi-reservoir-landscape-in-basalt-colorado.jpg.php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unlight underwater">
            <a:extLst>
              <a:ext uri="{FF2B5EF4-FFF2-40B4-BE49-F238E27FC236}">
                <a16:creationId xmlns:a16="http://schemas.microsoft.com/office/drawing/2014/main" id="{629A962F-34C9-4CD0-B732-BE10F207B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145F121-7DB3-4C20-B960-333CE2967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F522C-55D4-4A78-9825-AF853325E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1"/>
            <a:ext cx="9144000" cy="385027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Noticing water Part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FC58B-C621-4549-B457-53B168A0A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48793"/>
            <a:ext cx="9144000" cy="836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mystery number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4206302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426960" y="348671"/>
            <a:ext cx="4177168" cy="45059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US" sz="3200" dirty="0"/>
              <a:t>Not all Canadians are so lucky, however.</a:t>
            </a:r>
          </a:p>
          <a:p>
            <a:endParaRPr lang="en-US" sz="3200" dirty="0"/>
          </a:p>
          <a:p>
            <a:r>
              <a:rPr lang="en-US" sz="3200" dirty="0"/>
              <a:t>Did you know that people in ___ communities need to boil their water before it is safe to drink?</a:t>
            </a:r>
          </a:p>
          <a:p>
            <a:r>
              <a:rPr lang="en-US" sz="3200" dirty="0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39C66-AADA-4832-8F4D-6C2516B7105C}"/>
              </a:ext>
            </a:extLst>
          </p:cNvPr>
          <p:cNvSpPr/>
          <p:nvPr/>
        </p:nvSpPr>
        <p:spPr>
          <a:xfrm>
            <a:off x="7898060" y="2171009"/>
            <a:ext cx="836888" cy="690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/>
              <a:t>31</a:t>
            </a:r>
          </a:p>
        </p:txBody>
      </p:sp>
      <p:pic>
        <p:nvPicPr>
          <p:cNvPr id="4" name="Picture 3" descr="A picture containing indoor, tray, dish, meal&#10;&#10;Description automatically generated">
            <a:extLst>
              <a:ext uri="{FF2B5EF4-FFF2-40B4-BE49-F238E27FC236}">
                <a16:creationId xmlns:a16="http://schemas.microsoft.com/office/drawing/2014/main" id="{5C1E165B-686A-461C-802B-CDEE14263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726" r="14454" b="16557"/>
          <a:stretch/>
        </p:blipFill>
        <p:spPr>
          <a:xfrm>
            <a:off x="0" y="0"/>
            <a:ext cx="6834240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AFDDED-814C-4681-BF85-2D4C0C3AB2CA}"/>
              </a:ext>
            </a:extLst>
          </p:cNvPr>
          <p:cNvSpPr txBox="1"/>
          <p:nvPr/>
        </p:nvSpPr>
        <p:spPr>
          <a:xfrm>
            <a:off x="7350992" y="4135120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#1: </a:t>
            </a:r>
            <a:r>
              <a:rPr lang="en-US" dirty="0"/>
              <a:t>It is an odd number.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AA047-F812-4402-AA3C-FBEDE69701CF}"/>
              </a:ext>
            </a:extLst>
          </p:cNvPr>
          <p:cNvSpPr txBox="1"/>
          <p:nvPr/>
        </p:nvSpPr>
        <p:spPr>
          <a:xfrm>
            <a:off x="7350992" y="4699485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#2: </a:t>
            </a:r>
            <a:r>
              <a:rPr lang="en-US" dirty="0"/>
              <a:t>It is less than 50.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FC487-B8F3-428C-A103-FBF53FA446D3}"/>
              </a:ext>
            </a:extLst>
          </p:cNvPr>
          <p:cNvSpPr txBox="1"/>
          <p:nvPr/>
        </p:nvSpPr>
        <p:spPr>
          <a:xfrm>
            <a:off x="7350992" y="5263850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#3: </a:t>
            </a:r>
            <a:r>
              <a:rPr lang="en-US" dirty="0"/>
              <a:t>It is half of 62.</a:t>
            </a:r>
          </a:p>
        </p:txBody>
      </p:sp>
    </p:spTree>
    <p:extLst>
      <p:ext uri="{BB962C8B-B14F-4D97-AF65-F5344CB8AC3E}">
        <p14:creationId xmlns:p14="http://schemas.microsoft.com/office/powerpoint/2010/main" val="21319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868040" y="381000"/>
            <a:ext cx="3905516" cy="591913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r>
              <a:rPr lang="en-US" sz="3200" dirty="0"/>
              <a:t>Where does the water in your community come from? Take some time to find out! </a:t>
            </a:r>
          </a:p>
          <a:p>
            <a:endParaRPr lang="en-US" sz="3200" dirty="0"/>
          </a:p>
          <a:p>
            <a:r>
              <a:rPr lang="en-US" sz="3200" dirty="0"/>
              <a:t>Are you one of the lucky ones with safe, clean drinking water, straight from the tap? </a:t>
            </a:r>
          </a:p>
          <a:p>
            <a:endParaRPr lang="en-US" sz="3200" dirty="0"/>
          </a:p>
          <a:p>
            <a:r>
              <a:rPr lang="en-US" sz="3200" dirty="0"/>
              <a:t>If you are, spend a moment feeling grateful! </a:t>
            </a:r>
          </a:p>
        </p:txBody>
      </p:sp>
      <p:pic>
        <p:nvPicPr>
          <p:cNvPr id="9" name="Picture 8" descr="A picture containing indoor, container, glass, beverage&#10;&#10;Description automatically generated">
            <a:extLst>
              <a:ext uri="{FF2B5EF4-FFF2-40B4-BE49-F238E27FC236}">
                <a16:creationId xmlns:a16="http://schemas.microsoft.com/office/drawing/2014/main" id="{8FA845AE-D005-4C35-9A78-71C6BDA4D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055" r="4948"/>
          <a:stretch/>
        </p:blipFill>
        <p:spPr>
          <a:xfrm>
            <a:off x="0" y="0"/>
            <a:ext cx="759540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3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526CF-BA8D-455E-ABED-1842BC2F91BC}"/>
              </a:ext>
            </a:extLst>
          </p:cNvPr>
          <p:cNvSpPr/>
          <p:nvPr/>
        </p:nvSpPr>
        <p:spPr>
          <a:xfrm>
            <a:off x="284359" y="1241303"/>
            <a:ext cx="3792691" cy="51007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4000" dirty="0"/>
              <a:t>Next time it rains, try to appreciate water instead of grumbling and complaining. </a:t>
            </a:r>
            <a:endParaRPr lang="en-US" sz="1400" dirty="0"/>
          </a:p>
        </p:txBody>
      </p:sp>
      <p:pic>
        <p:nvPicPr>
          <p:cNvPr id="3" name="Picture 2" descr="Rain droplets over a colorful umbrella">
            <a:extLst>
              <a:ext uri="{FF2B5EF4-FFF2-40B4-BE49-F238E27FC236}">
                <a16:creationId xmlns:a16="http://schemas.microsoft.com/office/drawing/2014/main" id="{BEF84480-6354-43F2-8641-7675DDCD6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949"/>
          <a:stretch/>
        </p:blipFill>
        <p:spPr>
          <a:xfrm>
            <a:off x="4362275" y="0"/>
            <a:ext cx="7902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6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2">
            <a:extLst>
              <a:ext uri="{FF2B5EF4-FFF2-40B4-BE49-F238E27FC236}">
                <a16:creationId xmlns:a16="http://schemas.microsoft.com/office/drawing/2014/main" id="{6EDD3D6F-E778-4ED9-8102-7B8FDF632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-1"/>
            <a:ext cx="6096002" cy="6858000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2E98B597-0F5F-4D04-B4A1-6DD8720CB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"/>
            <a:ext cx="6096000" cy="6858002"/>
          </a:xfrm>
          <a:prstGeom prst="rect">
            <a:avLst/>
          </a:prstGeom>
          <a:gradFill>
            <a:gsLst>
              <a:gs pos="31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7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401" y="609599"/>
            <a:ext cx="6858003" cy="5638801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2000">
                <a:schemeClr val="accent2">
                  <a:alpha val="46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2490715"/>
            <a:ext cx="6096003" cy="4367283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2000">
                <a:schemeClr val="accent5">
                  <a:alpha val="1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32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6">
                  <a:alpha val="3000"/>
                </a:schemeClr>
              </a:gs>
              <a:gs pos="100000">
                <a:schemeClr val="accent6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529351" y="1419566"/>
            <a:ext cx="5037292" cy="412779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 b="1" cap="all" spc="7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Water is ancient and precious. It is the reason we have life on the amazing planet we call home.</a:t>
            </a:r>
          </a:p>
        </p:txBody>
      </p:sp>
      <p:pic>
        <p:nvPicPr>
          <p:cNvPr id="3" name="Picture 2" descr="Young child in blue parka with fur-trimmed hood and blue gloves with head out of car window catching snowflakes on tongue">
            <a:extLst>
              <a:ext uri="{FF2B5EF4-FFF2-40B4-BE49-F238E27FC236}">
                <a16:creationId xmlns:a16="http://schemas.microsoft.com/office/drawing/2014/main" id="{D3FD084A-217B-4335-BFB2-57D1341BF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8" r="9062"/>
          <a:stretch/>
        </p:blipFill>
        <p:spPr>
          <a:xfrm>
            <a:off x="6095998" y="-5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680960" y="320986"/>
            <a:ext cx="425704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US" sz="3200"/>
              <a:t>Did </a:t>
            </a:r>
            <a:r>
              <a:rPr lang="en-US" sz="3200" dirty="0"/>
              <a:t>you know that all the life-giving water </a:t>
            </a:r>
          </a:p>
          <a:p>
            <a:r>
              <a:rPr lang="en-US" sz="3200" dirty="0"/>
              <a:t>on Earth right now was formed when the planet was formed?</a:t>
            </a:r>
          </a:p>
          <a:p>
            <a:endParaRPr lang="en-US" sz="3200" dirty="0"/>
          </a:p>
          <a:p>
            <a:r>
              <a:rPr lang="en-US" sz="3200" dirty="0"/>
              <a:t>That means the water you are drinking is at least __________ years old.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39C66-AADA-4832-8F4D-6C2516B7105C}"/>
              </a:ext>
            </a:extLst>
          </p:cNvPr>
          <p:cNvSpPr/>
          <p:nvPr/>
        </p:nvSpPr>
        <p:spPr>
          <a:xfrm>
            <a:off x="7945780" y="4047206"/>
            <a:ext cx="2011019" cy="690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/>
              <a:t>4 billion</a:t>
            </a:r>
          </a:p>
        </p:txBody>
      </p:sp>
      <p:pic>
        <p:nvPicPr>
          <p:cNvPr id="4" name="Picture 3" descr="Child washing hands">
            <a:extLst>
              <a:ext uri="{FF2B5EF4-FFF2-40B4-BE49-F238E27FC236}">
                <a16:creationId xmlns:a16="http://schemas.microsoft.com/office/drawing/2014/main" id="{3D764C51-24A9-4F32-812B-30CD811FA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/>
          <a:stretch/>
        </p:blipFill>
        <p:spPr>
          <a:xfrm>
            <a:off x="0" y="0"/>
            <a:ext cx="7298422" cy="6416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06FE3D-C515-46B4-B95E-2F7DE13E85BA}"/>
              </a:ext>
            </a:extLst>
          </p:cNvPr>
          <p:cNvSpPr txBox="1"/>
          <p:nvPr/>
        </p:nvSpPr>
        <p:spPr>
          <a:xfrm>
            <a:off x="7868040" y="4880825"/>
            <a:ext cx="39055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#1: </a:t>
            </a:r>
            <a:r>
              <a:rPr lang="en-US" dirty="0"/>
              <a:t>It is a very large even number.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9EB74-515F-46A8-8B07-E53852E502E5}"/>
              </a:ext>
            </a:extLst>
          </p:cNvPr>
          <p:cNvSpPr txBox="1"/>
          <p:nvPr/>
        </p:nvSpPr>
        <p:spPr>
          <a:xfrm>
            <a:off x="7868040" y="5309580"/>
            <a:ext cx="39055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#2: </a:t>
            </a:r>
            <a:r>
              <a:rPr lang="en-US" dirty="0"/>
              <a:t>It is way more than 1 million.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C8F85-BC1A-4F46-A4BC-E840A77FE7B9}"/>
              </a:ext>
            </a:extLst>
          </p:cNvPr>
          <p:cNvSpPr txBox="1"/>
          <p:nvPr/>
        </p:nvSpPr>
        <p:spPr>
          <a:xfrm>
            <a:off x="7868040" y="5738335"/>
            <a:ext cx="39055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#3: </a:t>
            </a:r>
            <a:r>
              <a:rPr lang="en-US" dirty="0"/>
              <a:t>It is a thousand millions x 4</a:t>
            </a:r>
          </a:p>
        </p:txBody>
      </p:sp>
    </p:spTree>
    <p:extLst>
      <p:ext uri="{BB962C8B-B14F-4D97-AF65-F5344CB8AC3E}">
        <p14:creationId xmlns:p14="http://schemas.microsoft.com/office/powerpoint/2010/main" val="42550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2">
            <a:extLst>
              <a:ext uri="{FF2B5EF4-FFF2-40B4-BE49-F238E27FC236}">
                <a16:creationId xmlns:a16="http://schemas.microsoft.com/office/drawing/2014/main" id="{6EDD3D6F-E778-4ED9-8102-7B8FDF632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-1"/>
            <a:ext cx="6096002" cy="6858000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90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2E98B597-0F5F-4D04-B4A1-6DD8720CB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"/>
            <a:ext cx="6096000" cy="6858002"/>
          </a:xfrm>
          <a:prstGeom prst="rect">
            <a:avLst/>
          </a:prstGeom>
          <a:gradFill>
            <a:gsLst>
              <a:gs pos="31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7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401" y="609599"/>
            <a:ext cx="6858003" cy="5638801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2000">
                <a:schemeClr val="accent2">
                  <a:alpha val="46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2490715"/>
            <a:ext cx="6096003" cy="4367283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2000">
                <a:schemeClr val="accent5">
                  <a:alpha val="1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32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6">
                  <a:alpha val="3000"/>
                </a:schemeClr>
              </a:gs>
              <a:gs pos="100000">
                <a:schemeClr val="accent6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234711" y="1429726"/>
            <a:ext cx="5037292" cy="36705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 b="1" cap="all" spc="7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It’s a fact: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 b="1" cap="all" spc="7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water in our bodies is billions of years old!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600" b="1" cap="all" spc="7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Isn’t that amazing?</a:t>
            </a:r>
          </a:p>
        </p:txBody>
      </p:sp>
      <p:pic>
        <p:nvPicPr>
          <p:cNvPr id="4" name="Picture 3" descr="Family playing at the beach">
            <a:extLst>
              <a:ext uri="{FF2B5EF4-FFF2-40B4-BE49-F238E27FC236}">
                <a16:creationId xmlns:a16="http://schemas.microsoft.com/office/drawing/2014/main" id="{CAC8189E-F6F7-4E8A-9E85-A546BA8FB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729"/>
          <a:stretch/>
        </p:blipFill>
        <p:spPr>
          <a:xfrm>
            <a:off x="5991860" y="0"/>
            <a:ext cx="6200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9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803408" y="313189"/>
            <a:ext cx="3905516" cy="609600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/>
          <a:p>
            <a:r>
              <a:rPr lang="en-US" sz="3200" dirty="0"/>
              <a:t>Ancient life-giving water is a restless traveler, though.</a:t>
            </a:r>
          </a:p>
          <a:p>
            <a:endParaRPr lang="en-US" sz="3200" dirty="0"/>
          </a:p>
          <a:p>
            <a:r>
              <a:rPr lang="en-US" sz="3200" dirty="0"/>
              <a:t>It becomes a part of your body for a short time, but then it moves on. </a:t>
            </a:r>
          </a:p>
          <a:p>
            <a:endParaRPr lang="en-US" sz="3200" dirty="0"/>
          </a:p>
          <a:p>
            <a:r>
              <a:rPr lang="en-US" sz="3200" dirty="0"/>
              <a:t>You breathe it out in clouds that you can see on a cold day. </a:t>
            </a:r>
          </a:p>
          <a:p>
            <a:endParaRPr lang="en-US" sz="3200" dirty="0"/>
          </a:p>
          <a:p>
            <a:r>
              <a:rPr lang="en-US" sz="3200" dirty="0"/>
              <a:t>You sweat it out.</a:t>
            </a:r>
          </a:p>
          <a:p>
            <a:endParaRPr lang="en-US" sz="3200" dirty="0"/>
          </a:p>
          <a:p>
            <a:r>
              <a:rPr lang="en-US" sz="3200" dirty="0"/>
              <a:t>Yes, you even pee it out.</a:t>
            </a:r>
          </a:p>
          <a:p>
            <a:endParaRPr lang="en-US" sz="3200" dirty="0"/>
          </a:p>
          <a:p>
            <a:r>
              <a:rPr lang="en-US" sz="3200" dirty="0"/>
              <a:t>That’s why you need to keep drinking water all the time.</a:t>
            </a:r>
          </a:p>
        </p:txBody>
      </p:sp>
      <p:pic>
        <p:nvPicPr>
          <p:cNvPr id="3" name="Picture 2" descr="A group of people walking on a path in the woods&#10;&#10;Description automatically generated with medium confidence">
            <a:extLst>
              <a:ext uri="{FF2B5EF4-FFF2-40B4-BE49-F238E27FC236}">
                <a16:creationId xmlns:a16="http://schemas.microsoft.com/office/drawing/2014/main" id="{D45034D1-E65D-4279-A60C-267FE94CD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3024"/>
          <a:stretch/>
        </p:blipFill>
        <p:spPr>
          <a:xfrm>
            <a:off x="0" y="0"/>
            <a:ext cx="7432646" cy="64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4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920592" y="528144"/>
            <a:ext cx="3905516" cy="6096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/>
          <a:p>
            <a:r>
              <a:rPr lang="en-US" sz="3200" dirty="0"/>
              <a:t>All the water on the Earth has been recycled and recycled and recycled over billions of years.</a:t>
            </a:r>
          </a:p>
          <a:p>
            <a:endParaRPr lang="en-US" sz="3200" dirty="0"/>
          </a:p>
          <a:p>
            <a:r>
              <a:rPr lang="en-US" sz="3200" dirty="0"/>
              <a:t>It is possible that the water you are drinking is the same water that a dinosaur drank millions of years ago!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 </a:t>
            </a:r>
          </a:p>
        </p:txBody>
      </p:sp>
      <p:pic>
        <p:nvPicPr>
          <p:cNvPr id="4" name="Picture 3" descr="A picture containing reptile, tree, outdoor, grass&#10;&#10;Description automatically generated">
            <a:extLst>
              <a:ext uri="{FF2B5EF4-FFF2-40B4-BE49-F238E27FC236}">
                <a16:creationId xmlns:a16="http://schemas.microsoft.com/office/drawing/2014/main" id="{F7B6455C-DE68-41A5-AE29-CDF1C9AFA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227" r="5661"/>
          <a:stretch/>
        </p:blipFill>
        <p:spPr>
          <a:xfrm>
            <a:off x="0" y="0"/>
            <a:ext cx="7273255" cy="64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4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746120" y="881959"/>
            <a:ext cx="4071368" cy="2971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US" sz="3200" dirty="0"/>
              <a:t>Most of that water is not safe for humans to drink.</a:t>
            </a:r>
          </a:p>
          <a:p>
            <a:endParaRPr lang="en-US" sz="3200" dirty="0"/>
          </a:p>
          <a:p>
            <a:r>
              <a:rPr lang="en-US" sz="3200" dirty="0"/>
              <a:t>____ percent of water on the Earth is too salty!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39C66-AADA-4832-8F4D-6C2516B7105C}"/>
              </a:ext>
            </a:extLst>
          </p:cNvPr>
          <p:cNvSpPr/>
          <p:nvPr/>
        </p:nvSpPr>
        <p:spPr>
          <a:xfrm>
            <a:off x="7918380" y="2223079"/>
            <a:ext cx="836888" cy="690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/>
              <a:t>97</a:t>
            </a:r>
          </a:p>
        </p:txBody>
      </p:sp>
      <p:pic>
        <p:nvPicPr>
          <p:cNvPr id="3" name="Picture 2" descr="Sun at sea">
            <a:extLst>
              <a:ext uri="{FF2B5EF4-FFF2-40B4-BE49-F238E27FC236}">
                <a16:creationId xmlns:a16="http://schemas.microsoft.com/office/drawing/2014/main" id="{629EF728-57FB-43ED-A6D7-46E53099A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10593"/>
          <a:stretch/>
        </p:blipFill>
        <p:spPr>
          <a:xfrm>
            <a:off x="0" y="0"/>
            <a:ext cx="7406640" cy="640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068B2F-BAB7-4D5C-8B90-FAC4DF905DC5}"/>
              </a:ext>
            </a:extLst>
          </p:cNvPr>
          <p:cNvSpPr txBox="1"/>
          <p:nvPr/>
        </p:nvSpPr>
        <p:spPr>
          <a:xfrm>
            <a:off x="7560539" y="3799127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#1: </a:t>
            </a:r>
            <a:r>
              <a:rPr lang="en-US" dirty="0"/>
              <a:t>It is an odd number.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D29C9-85C8-4B98-BA3D-76582ACB0071}"/>
              </a:ext>
            </a:extLst>
          </p:cNvPr>
          <p:cNvSpPr txBox="1"/>
          <p:nvPr/>
        </p:nvSpPr>
        <p:spPr>
          <a:xfrm>
            <a:off x="7560539" y="4328654"/>
            <a:ext cx="46314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#2: </a:t>
            </a:r>
            <a:r>
              <a:rPr lang="en-US" dirty="0"/>
              <a:t>It is somewhere between 70 and 100.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65184-E083-4027-8B45-B5942A3D5266}"/>
              </a:ext>
            </a:extLst>
          </p:cNvPr>
          <p:cNvSpPr txBox="1"/>
          <p:nvPr/>
        </p:nvSpPr>
        <p:spPr>
          <a:xfrm>
            <a:off x="7560539" y="4868961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#3: </a:t>
            </a:r>
            <a:r>
              <a:rPr lang="en-US" dirty="0"/>
              <a:t>It double 45 plus 7.</a:t>
            </a:r>
          </a:p>
        </p:txBody>
      </p:sp>
    </p:spTree>
    <p:extLst>
      <p:ext uri="{BB962C8B-B14F-4D97-AF65-F5344CB8AC3E}">
        <p14:creationId xmlns:p14="http://schemas.microsoft.com/office/powerpoint/2010/main" val="13520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intable+Blank+100+Square+Grid | 100 grid, Math grid, Square printables">
            <a:extLst>
              <a:ext uri="{FF2B5EF4-FFF2-40B4-BE49-F238E27FC236}">
                <a16:creationId xmlns:a16="http://schemas.microsoft.com/office/drawing/2014/main" id="{45EABF95-1533-4A5B-B18E-CC613A0AD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7" b="15851"/>
          <a:stretch/>
        </p:blipFill>
        <p:spPr bwMode="auto">
          <a:xfrm>
            <a:off x="796925" y="897467"/>
            <a:ext cx="5299075" cy="500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325A43-1159-443C-8B99-4BE06A532C05}"/>
              </a:ext>
            </a:extLst>
          </p:cNvPr>
          <p:cNvSpPr/>
          <p:nvPr/>
        </p:nvSpPr>
        <p:spPr>
          <a:xfrm>
            <a:off x="6601901" y="612488"/>
            <a:ext cx="5299075" cy="13072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US" sz="3200" dirty="0"/>
              <a:t>What do you think 97 percent looks like?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565D4-56D7-4CDE-AE82-7222E838B714}"/>
              </a:ext>
            </a:extLst>
          </p:cNvPr>
          <p:cNvSpPr/>
          <p:nvPr/>
        </p:nvSpPr>
        <p:spPr>
          <a:xfrm>
            <a:off x="6601901" y="1494836"/>
            <a:ext cx="5299075" cy="47506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That’s a lot of salty water and only a small amount of fresh water.</a:t>
            </a:r>
          </a:p>
          <a:p>
            <a:endParaRPr lang="en-US" sz="3200" dirty="0"/>
          </a:p>
          <a:p>
            <a:r>
              <a:rPr lang="en-US" sz="3200" dirty="0"/>
              <a:t>Some of that fresh water is far underground or frozen in glaciers where humans can’t easily get it.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AAB9DF-1A67-4A07-9E70-22414F891F95}"/>
              </a:ext>
            </a:extLst>
          </p:cNvPr>
          <p:cNvGrpSpPr/>
          <p:nvPr/>
        </p:nvGrpSpPr>
        <p:grpSpPr>
          <a:xfrm>
            <a:off x="1292419" y="1240836"/>
            <a:ext cx="4297680" cy="4364097"/>
            <a:chOff x="1292419" y="1240836"/>
            <a:chExt cx="4297680" cy="43640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88F3C9-4125-450C-9E9F-F9A44A60BD21}"/>
                </a:ext>
              </a:extLst>
            </p:cNvPr>
            <p:cNvSpPr/>
            <p:nvPr/>
          </p:nvSpPr>
          <p:spPr>
            <a:xfrm>
              <a:off x="1292419" y="1656080"/>
              <a:ext cx="4297680" cy="3948853"/>
            </a:xfrm>
            <a:prstGeom prst="rect">
              <a:avLst/>
            </a:prstGeom>
            <a:solidFill>
              <a:schemeClr val="accent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7083A8-7655-4177-828F-F463C358484E}"/>
                </a:ext>
              </a:extLst>
            </p:cNvPr>
            <p:cNvSpPr/>
            <p:nvPr/>
          </p:nvSpPr>
          <p:spPr>
            <a:xfrm>
              <a:off x="2590799" y="1240836"/>
              <a:ext cx="2999299" cy="415244"/>
            </a:xfrm>
            <a:prstGeom prst="rect">
              <a:avLst/>
            </a:prstGeom>
            <a:solidFill>
              <a:schemeClr val="accent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549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688775" y="863623"/>
            <a:ext cx="4063386" cy="2717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Only ___ percent of water on this Earth is the fresh type that humans can easily access.</a:t>
            </a:r>
          </a:p>
          <a:p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239C66-AADA-4832-8F4D-6C2516B7105C}"/>
              </a:ext>
            </a:extLst>
          </p:cNvPr>
          <p:cNvSpPr/>
          <p:nvPr/>
        </p:nvSpPr>
        <p:spPr>
          <a:xfrm>
            <a:off x="8775996" y="1214120"/>
            <a:ext cx="836888" cy="690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3600" dirty="0"/>
              <a:t>1</a:t>
            </a:r>
          </a:p>
        </p:txBody>
      </p:sp>
      <p:pic>
        <p:nvPicPr>
          <p:cNvPr id="4" name="Picture 3" descr="Flowing water">
            <a:extLst>
              <a:ext uri="{FF2B5EF4-FFF2-40B4-BE49-F238E27FC236}">
                <a16:creationId xmlns:a16="http://schemas.microsoft.com/office/drawing/2014/main" id="{DD198419-F4F4-4CB7-B96E-1E96E7BEE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9772"/>
          <a:stretch/>
        </p:blipFill>
        <p:spPr>
          <a:xfrm>
            <a:off x="0" y="0"/>
            <a:ext cx="7046754" cy="6411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946220-4FAC-47AC-A7A2-A950AF55642B}"/>
              </a:ext>
            </a:extLst>
          </p:cNvPr>
          <p:cNvSpPr txBox="1"/>
          <p:nvPr/>
        </p:nvSpPr>
        <p:spPr>
          <a:xfrm>
            <a:off x="7767710" y="3728720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#1: </a:t>
            </a:r>
            <a:r>
              <a:rPr lang="en-US" dirty="0"/>
              <a:t>It is an odd number.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10A4C-8C31-4B37-A8B8-6E4043F9098C}"/>
              </a:ext>
            </a:extLst>
          </p:cNvPr>
          <p:cNvSpPr txBox="1"/>
          <p:nvPr/>
        </p:nvSpPr>
        <p:spPr>
          <a:xfrm>
            <a:off x="7767710" y="4392646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#2: </a:t>
            </a:r>
            <a:r>
              <a:rPr lang="en-US" dirty="0"/>
              <a:t>It is less than 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80913-2D42-4AFE-B78A-46C5B6243241}"/>
              </a:ext>
            </a:extLst>
          </p:cNvPr>
          <p:cNvSpPr txBox="1"/>
          <p:nvPr/>
        </p:nvSpPr>
        <p:spPr>
          <a:xfrm>
            <a:off x="7801930" y="5085143"/>
            <a:ext cx="3593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Hint #3: </a:t>
            </a:r>
            <a:r>
              <a:rPr lang="en-US" dirty="0"/>
              <a:t>It is less than 2.</a:t>
            </a:r>
          </a:p>
        </p:txBody>
      </p:sp>
    </p:spTree>
    <p:extLst>
      <p:ext uri="{BB962C8B-B14F-4D97-AF65-F5344CB8AC3E}">
        <p14:creationId xmlns:p14="http://schemas.microsoft.com/office/powerpoint/2010/main" val="421557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3C2513-558E-485F-9337-283E685FBE8D}"/>
              </a:ext>
            </a:extLst>
          </p:cNvPr>
          <p:cNvSpPr/>
          <p:nvPr/>
        </p:nvSpPr>
        <p:spPr>
          <a:xfrm>
            <a:off x="7766440" y="751461"/>
            <a:ext cx="3905516" cy="492252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r>
              <a:rPr lang="en-US" sz="3200" dirty="0"/>
              <a:t>Many Canadians are lucky to have lots of drinking water. The water we drink comes mostly from lakes and rivers.</a:t>
            </a:r>
          </a:p>
          <a:p>
            <a:endParaRPr lang="en-US" sz="3200" dirty="0"/>
          </a:p>
          <a:p>
            <a:r>
              <a:rPr lang="en-US" sz="3200" dirty="0"/>
              <a:t>It is clean and filtered, ready-to-drink straight from the tap! </a:t>
            </a:r>
          </a:p>
          <a:p>
            <a:r>
              <a:rPr lang="en-US" sz="3200" dirty="0"/>
              <a:t>  </a:t>
            </a:r>
          </a:p>
        </p:txBody>
      </p:sp>
      <p:pic>
        <p:nvPicPr>
          <p:cNvPr id="13" name="Picture 12" descr="A body of water with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F656658-FD08-4E1C-8367-43C1CC989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/>
          <a:stretch/>
        </p:blipFill>
        <p:spPr>
          <a:xfrm>
            <a:off x="0" y="0"/>
            <a:ext cx="6853806" cy="64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447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Custom 5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8B2A48DD84034299E6A231CFA398E3" ma:contentTypeVersion="28" ma:contentTypeDescription="Create a new document." ma:contentTypeScope="" ma:versionID="8d4fbcebf0908b5df93e9eb53da0e40b">
  <xsd:schema xmlns:xsd="http://www.w3.org/2001/XMLSchema" xmlns:xs="http://www.w3.org/2001/XMLSchema" xmlns:p="http://schemas.microsoft.com/office/2006/metadata/properties" xmlns:ns3="480563db-c18d-4607-9a4e-8f350e49cae8" xmlns:ns4="0716b7e6-9fa2-47f2-8239-4315f47f24ef" targetNamespace="http://schemas.microsoft.com/office/2006/metadata/properties" ma:root="true" ma:fieldsID="0cdd3b307c7ab8e4b58ca1b94a93bc92" ns3:_="" ns4:_="">
    <xsd:import namespace="480563db-c18d-4607-9a4e-8f350e49cae8"/>
    <xsd:import namespace="0716b7e6-9fa2-47f2-8239-4315f47f24ef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563db-c18d-4607-9a4e-8f350e49cae8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6b7e6-9fa2-47f2-8239-4315f47f24ef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480563db-c18d-4607-9a4e-8f350e49cae8" xsi:nil="true"/>
    <Students xmlns="480563db-c18d-4607-9a4e-8f350e49cae8">
      <UserInfo>
        <DisplayName/>
        <AccountId xsi:nil="true"/>
        <AccountType/>
      </UserInfo>
    </Students>
    <Templates xmlns="480563db-c18d-4607-9a4e-8f350e49cae8" xsi:nil="true"/>
    <AppVersion xmlns="480563db-c18d-4607-9a4e-8f350e49cae8" xsi:nil="true"/>
    <Teachers xmlns="480563db-c18d-4607-9a4e-8f350e49cae8">
      <UserInfo>
        <DisplayName/>
        <AccountId xsi:nil="true"/>
        <AccountType/>
      </UserInfo>
    </Teachers>
    <Student_Groups xmlns="480563db-c18d-4607-9a4e-8f350e49cae8">
      <UserInfo>
        <DisplayName/>
        <AccountId xsi:nil="true"/>
        <AccountType/>
      </UserInfo>
    </Student_Groups>
    <Self_Registration_Enabled xmlns="480563db-c18d-4607-9a4e-8f350e49cae8" xsi:nil="true"/>
    <Is_Collaboration_Space_Locked xmlns="480563db-c18d-4607-9a4e-8f350e49cae8" xsi:nil="true"/>
    <Invited_Students xmlns="480563db-c18d-4607-9a4e-8f350e49cae8" xsi:nil="true"/>
    <DefaultSectionNames xmlns="480563db-c18d-4607-9a4e-8f350e49cae8" xsi:nil="true"/>
    <FolderType xmlns="480563db-c18d-4607-9a4e-8f350e49cae8" xsi:nil="true"/>
    <Has_Teacher_Only_SectionGroup xmlns="480563db-c18d-4607-9a4e-8f350e49cae8" xsi:nil="true"/>
    <Invited_Teachers xmlns="480563db-c18d-4607-9a4e-8f350e49cae8" xsi:nil="true"/>
    <Owner xmlns="480563db-c18d-4607-9a4e-8f350e49cae8">
      <UserInfo>
        <DisplayName/>
        <AccountId xsi:nil="true"/>
        <AccountType/>
      </UserInfo>
    </Owner>
    <CultureName xmlns="480563db-c18d-4607-9a4e-8f350e49cae8" xsi:nil="true"/>
  </documentManagement>
</p:properties>
</file>

<file path=customXml/itemProps1.xml><?xml version="1.0" encoding="utf-8"?>
<ds:datastoreItem xmlns:ds="http://schemas.openxmlformats.org/officeDocument/2006/customXml" ds:itemID="{F0705EC2-3655-42E4-842C-9F12D67042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A8775C-B8D5-44B6-BE2E-58457A1191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0563db-c18d-4607-9a4e-8f350e49cae8"/>
    <ds:schemaRef ds:uri="0716b7e6-9fa2-47f2-8239-4315f47f24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99899F-7EA0-4FCA-B82E-06C43656AF31}">
  <ds:schemaRefs>
    <ds:schemaRef ds:uri="http://schemas.microsoft.com/office/2006/metadata/properties"/>
    <ds:schemaRef ds:uri="http://schemas.microsoft.com/office/infopath/2007/PartnerControls"/>
    <ds:schemaRef ds:uri="480563db-c18d-4607-9a4e-8f350e49ca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534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GradientRiseVTI</vt:lpstr>
      <vt:lpstr>Noticing water Part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Amazing Moon!</dc:title>
  <dc:creator>Whiffin, Jennifer</dc:creator>
  <cp:lastModifiedBy>Whiffin, Jennifer</cp:lastModifiedBy>
  <cp:revision>4</cp:revision>
  <dcterms:created xsi:type="dcterms:W3CDTF">2020-12-06T21:24:26Z</dcterms:created>
  <dcterms:modified xsi:type="dcterms:W3CDTF">2021-12-05T04:24:00Z</dcterms:modified>
</cp:coreProperties>
</file>